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147468430" r:id="rId6"/>
    <p:sldId id="2147468431" r:id="rId7"/>
    <p:sldId id="2147468432" r:id="rId8"/>
    <p:sldId id="2147468433" r:id="rId9"/>
    <p:sldId id="2147468434" r:id="rId10"/>
    <p:sldId id="2147468435" r:id="rId11"/>
    <p:sldId id="2147468436" r:id="rId12"/>
    <p:sldId id="2147468438" r:id="rId13"/>
    <p:sldId id="2147468437" r:id="rId14"/>
    <p:sldId id="2147468440" r:id="rId15"/>
    <p:sldId id="21474684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3818AC-9D8F-30DA-69D8-2A9BF7C085AA}" name="Dan Santos" initials="DS" userId="S::dan.santos@redpointglobal.com::fe06edf7-e7cc-4cda-bb0f-8312b365e3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BF330-6EA2-422F-B222-C9833C10E7E9}" v="128" dt="2022-10-13T01:50:16.452"/>
    <p1510:client id="{94C0ECDA-C41C-42A3-840E-4F9522494A9F}" v="3" dt="2022-10-12T02:47:3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DA8BA-E601-4E0E-B4EC-6EA8FA236F2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6AB3-FAFC-4482-A2DD-42BE64CE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 RedPoint Session with INC INCORPORATED">
            <a:extLst>
              <a:ext uri="{FF2B5EF4-FFF2-40B4-BE49-F238E27FC236}">
                <a16:creationId xmlns:a16="http://schemas.microsoft.com/office/drawing/2014/main" id="{D10D1077-D15F-4635-97E7-0FF6AEE3EAD0}"/>
              </a:ext>
            </a:extLst>
          </p:cNvPr>
          <p:cNvSpPr txBox="1"/>
          <p:nvPr/>
        </p:nvSpPr>
        <p:spPr>
          <a:xfrm>
            <a:off x="8111614" y="1529118"/>
            <a:ext cx="7002305" cy="783420"/>
          </a:xfrm>
          <a:prstGeom prst="rect">
            <a:avLst/>
          </a:prstGeom>
          <a:ln w="3175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6600"/>
              </a:lnSpc>
              <a:defRPr sz="2600" b="0">
                <a:solidFill>
                  <a:srgbClr val="F4F2EB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>
                <a:solidFill>
                  <a:srgbClr val="FFFFFF"/>
                </a:solidFill>
                <a:latin typeface="Raleway" panose="020B0503030101060003" pitchFamily="34" charset="0"/>
              </a:rPr>
              <a:t>Redpoint Global</a:t>
            </a:r>
            <a:endParaRPr sz="1200">
              <a:solidFill>
                <a:srgbClr val="FFFFFF"/>
              </a:solidFill>
              <a:latin typeface="Raleway" panose="020B0503030101060003" pitchFamily="34" charset="0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64607223-D929-451E-B587-2FAA2216AFFD}"/>
              </a:ext>
            </a:extLst>
          </p:cNvPr>
          <p:cNvSpPr/>
          <p:nvPr/>
        </p:nvSpPr>
        <p:spPr>
          <a:xfrm>
            <a:off x="8155858" y="4592494"/>
            <a:ext cx="3424771" cy="1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F812ABA3-CB09-4CF4-B9C8-CDD7CFBD43E0}"/>
              </a:ext>
            </a:extLst>
          </p:cNvPr>
          <p:cNvSpPr/>
          <p:nvPr/>
        </p:nvSpPr>
        <p:spPr>
          <a:xfrm>
            <a:off x="8155858" y="2385834"/>
            <a:ext cx="3424771" cy="1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F204AF-632C-4D15-9895-EB10C7B40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922" y="2385834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CEE9AE-7BD8-4308-AB22-F8E25C2FD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Header">
    <p:bg>
      <p:bgPr>
        <a:solidFill>
          <a:srgbClr val="A42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©2020 RedPoint Global Inc.…">
            <a:extLst>
              <a:ext uri="{FF2B5EF4-FFF2-40B4-BE49-F238E27FC236}">
                <a16:creationId xmlns:a16="http://schemas.microsoft.com/office/drawing/2014/main" id="{FA7EFC99-5B28-4837-AFD7-396449C76E02}"/>
              </a:ext>
            </a:extLst>
          </p:cNvPr>
          <p:cNvSpPr txBox="1"/>
          <p:nvPr/>
        </p:nvSpPr>
        <p:spPr>
          <a:xfrm>
            <a:off x="710002" y="5768821"/>
            <a:ext cx="185467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1800" b="0">
                <a:solidFill>
                  <a:srgbClr val="5E5E5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sz="1050">
                <a:solidFill>
                  <a:schemeClr val="bg1"/>
                </a:solidFill>
              </a:rPr>
              <a:t>©202</a:t>
            </a:r>
            <a:r>
              <a:rPr lang="en-US" sz="1050">
                <a:solidFill>
                  <a:schemeClr val="bg1"/>
                </a:solidFill>
              </a:rPr>
              <a:t>2</a:t>
            </a:r>
            <a:r>
              <a:rPr sz="1050">
                <a:solidFill>
                  <a:schemeClr val="bg1"/>
                </a:solidFill>
              </a:rPr>
              <a:t> Red</a:t>
            </a:r>
            <a:r>
              <a:rPr lang="en-US" sz="1050">
                <a:solidFill>
                  <a:schemeClr val="bg1"/>
                </a:solidFill>
              </a:rPr>
              <a:t>p</a:t>
            </a:r>
            <a:r>
              <a:rPr sz="1050">
                <a:solidFill>
                  <a:schemeClr val="bg1"/>
                </a:solidFill>
              </a:rPr>
              <a:t>oint Global Inc. </a:t>
            </a:r>
          </a:p>
          <a:p>
            <a:pPr algn="l" defTabSz="825500">
              <a:defRPr sz="1800" b="0">
                <a:solidFill>
                  <a:srgbClr val="5E5E5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sz="1050">
                <a:solidFill>
                  <a:schemeClr val="bg1"/>
                </a:solidFill>
              </a:rPr>
              <a:t>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7E9B5-FEE0-4E5D-A51C-65A3B5072FFB}"/>
              </a:ext>
            </a:extLst>
          </p:cNvPr>
          <p:cNvSpPr/>
          <p:nvPr/>
        </p:nvSpPr>
        <p:spPr>
          <a:xfrm>
            <a:off x="710002" y="223560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888 Worcester Street</a:t>
            </a: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Suite 200</a:t>
            </a:r>
            <a:b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</a:br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Wellesley Hills, MA</a:t>
            </a: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02481 US</a:t>
            </a:r>
          </a:p>
          <a:p>
            <a:endParaRPr lang="en-US" sz="105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Tel +1(781) 725-0250</a:t>
            </a: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Fax +(781) 235-3739</a:t>
            </a:r>
          </a:p>
          <a:p>
            <a:endParaRPr lang="en-US" sz="105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Redpoint Global</a:t>
            </a:r>
          </a:p>
          <a:p>
            <a:r>
              <a:rPr lang="en-US" sz="1050" err="1">
                <a:solidFill>
                  <a:schemeClr val="bg1"/>
                </a:solidFill>
                <a:latin typeface="Raleway Medium" panose="020B0603030101060003" pitchFamily="34" charset="0"/>
              </a:rPr>
              <a:t>Tallis</a:t>
            </a:r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 House</a:t>
            </a: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2 </a:t>
            </a:r>
            <a:r>
              <a:rPr lang="en-US" sz="1050" err="1">
                <a:solidFill>
                  <a:schemeClr val="bg1"/>
                </a:solidFill>
                <a:latin typeface="Raleway Medium" panose="020B0603030101060003" pitchFamily="34" charset="0"/>
              </a:rPr>
              <a:t>Tallis</a:t>
            </a:r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 Street</a:t>
            </a: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London, EC4Y 0AB</a:t>
            </a:r>
          </a:p>
          <a:p>
            <a:endParaRPr lang="en-US" sz="105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>
                <a:solidFill>
                  <a:schemeClr val="bg1"/>
                </a:solidFill>
                <a:latin typeface="Raleway Medium" panose="020B0603030101060003" pitchFamily="34" charset="0"/>
              </a:rPr>
              <a:t>Tel +44 (0)20 3948 8170</a:t>
            </a:r>
          </a:p>
          <a:p>
            <a:endParaRPr lang="en-US" sz="105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endParaRPr lang="en-US" sz="105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FA640-B812-4650-83C9-BA21C889D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3B3E20F-E5BB-4F00-8D9F-FAA79C4201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30DC0B-FAA1-4E09-A0F2-9424E9AF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6" y="619125"/>
            <a:ext cx="11286464" cy="8763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4592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2B51-B150-D162-5E6D-B9C0049B7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0D1C-0900-0886-EA90-D1C7ECCA0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C45B6-0FBF-8D1D-0114-197F98CE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D989-7A0D-478E-A938-D46403729886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2D501-6DC5-860F-04FD-44E41E8C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0F37-8771-5320-13C2-C20FDE3D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E20F-E5BB-4F00-8D9F-FAA79C42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bg>
      <p:bgPr>
        <a:solidFill>
          <a:srgbClr val="A52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AC9B-E143-4915-AAA1-00210ED7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7" y="3009185"/>
            <a:ext cx="11198526" cy="876302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Playfair Display Regula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0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AD56-516D-4D78-B833-324B5AC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3" y="474702"/>
            <a:ext cx="11198526" cy="8763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AC00-EC77-47CA-887A-8B56946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33" y="1498973"/>
            <a:ext cx="10703226" cy="4503619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 marL="571500" indent="-282575">
              <a:lnSpc>
                <a:spcPct val="100000"/>
              </a:lnSpc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2pPr>
            <a:lvl3pPr marL="803275" indent="-17145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1089025" indent="-174625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8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AD56-516D-4D78-B833-324B5AC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3" y="474702"/>
            <a:ext cx="11198526" cy="8763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AD56-516D-4D78-B833-324B5AC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261" y="474702"/>
            <a:ext cx="7397439" cy="8763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AC00-EC77-47CA-887A-8B56946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261" y="1498973"/>
            <a:ext cx="7397439" cy="4503619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 marL="571500" indent="-282575">
              <a:lnSpc>
                <a:spcPct val="100000"/>
              </a:lnSpc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2pPr>
            <a:lvl3pPr marL="803275" indent="-17145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1089025" indent="-174625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28CCA-EDD1-42E2-B9C8-E86DCD0115DA}"/>
              </a:ext>
            </a:extLst>
          </p:cNvPr>
          <p:cNvSpPr/>
          <p:nvPr/>
        </p:nvSpPr>
        <p:spPr>
          <a:xfrm>
            <a:off x="0" y="0"/>
            <a:ext cx="3686629" cy="6858000"/>
          </a:xfrm>
          <a:prstGeom prst="rect">
            <a:avLst/>
          </a:prstGeom>
          <a:solidFill>
            <a:srgbClr val="A52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EFE06D-9D53-4979-B148-C80BC0CCF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0" y="2454606"/>
            <a:ext cx="1948788" cy="19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AD56-516D-4D78-B833-324B5AC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6" y="474702"/>
            <a:ext cx="7975739" cy="8763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AC00-EC77-47CA-887A-8B56946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37" y="1498973"/>
            <a:ext cx="5214384" cy="4503619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 marL="571500" indent="-282575">
              <a:lnSpc>
                <a:spcPct val="100000"/>
              </a:lnSpc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2pPr>
            <a:lvl3pPr marL="803275" indent="-17145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1089025" indent="-174625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C3853-49D9-487B-B0E7-960C7591D4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7013" y="1498972"/>
            <a:ext cx="5214384" cy="4503619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 marL="571500" indent="-282575">
              <a:lnSpc>
                <a:spcPct val="100000"/>
              </a:lnSpc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2pPr>
            <a:lvl3pPr marL="803275" indent="-17145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1089025" indent="-174625">
              <a:lnSpc>
                <a:spcPct val="100000"/>
              </a:lnSpc>
              <a:buFont typeface="Arial" panose="020B0604020202020204" pitchFamily="34" charset="0"/>
              <a:buChar char="‒"/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9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3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tock-1168301430.jpg" descr="iStock-1168301430.jpg">
            <a:extLst>
              <a:ext uri="{FF2B5EF4-FFF2-40B4-BE49-F238E27FC236}">
                <a16:creationId xmlns:a16="http://schemas.microsoft.com/office/drawing/2014/main" id="{F389D415-84E6-4203-9FC0-632DC0483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7037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FAACD-2F00-4641-BBDD-18126FFFA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of presentation and/or ancillary subhead">
            <a:extLst>
              <a:ext uri="{FF2B5EF4-FFF2-40B4-BE49-F238E27FC236}">
                <a16:creationId xmlns:a16="http://schemas.microsoft.com/office/drawing/2014/main" id="{8BC3FED5-D17A-45B0-B15C-56EEF158014D}"/>
              </a:ext>
            </a:extLst>
          </p:cNvPr>
          <p:cNvSpPr txBox="1"/>
          <p:nvPr/>
        </p:nvSpPr>
        <p:spPr>
          <a:xfrm>
            <a:off x="9821266" y="6312736"/>
            <a:ext cx="1067878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825500">
              <a:spcBef>
                <a:spcPts val="500"/>
              </a:spcBef>
              <a:defRPr sz="1000">
                <a:solidFill>
                  <a:srgbClr val="5F5E5F"/>
                </a:solidFill>
                <a:latin typeface="Raleway-Bold"/>
                <a:ea typeface="Raleway-Bold"/>
                <a:cs typeface="Raleway-Bold"/>
                <a:sym typeface="Raleway-Bold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>
                <a:ln>
                  <a:noFill/>
                </a:ln>
                <a:solidFill>
                  <a:srgbClr val="5F5E5F"/>
                </a:solidFill>
                <a:effectLst/>
                <a:uLnTx/>
                <a:uFillTx/>
                <a:sym typeface="Raleway-Bold"/>
              </a:rPr>
              <a:t>Redpoint Global</a:t>
            </a:r>
            <a:br>
              <a:rPr kumimoji="0" lang="en-US" sz="500" b="1" i="0" u="none" strike="noStrike" kern="0" cap="none" spc="0" normalizeH="0" baseline="0" noProof="0">
                <a:ln>
                  <a:noFill/>
                </a:ln>
                <a:solidFill>
                  <a:srgbClr val="5F5E5F"/>
                </a:solidFill>
                <a:effectLst/>
                <a:uLnTx/>
                <a:uFillTx/>
                <a:sym typeface="Raleway-Bold"/>
              </a:rPr>
            </a:br>
            <a:r>
              <a:rPr kumimoji="0" lang="en-US" sz="500" b="1" i="0" u="none" strike="noStrike" kern="0" cap="none" spc="0" normalizeH="0" baseline="0" noProof="0">
                <a:ln>
                  <a:noFill/>
                </a:ln>
                <a:solidFill>
                  <a:srgbClr val="5F5E5F"/>
                </a:solidFill>
                <a:effectLst/>
                <a:uLnTx/>
                <a:uFillTx/>
                <a:sym typeface="Raleway-Bold"/>
              </a:rPr>
              <a:t>Product Team</a:t>
            </a:r>
          </a:p>
        </p:txBody>
      </p:sp>
      <p:sp>
        <p:nvSpPr>
          <p:cNvPr id="4" name="RedPoint and partners or event reference Month, day, year">
            <a:extLst>
              <a:ext uri="{FF2B5EF4-FFF2-40B4-BE49-F238E27FC236}">
                <a16:creationId xmlns:a16="http://schemas.microsoft.com/office/drawing/2014/main" id="{3D3FF018-231E-4158-B437-77BA40C2CE27}"/>
              </a:ext>
            </a:extLst>
          </p:cNvPr>
          <p:cNvSpPr txBox="1"/>
          <p:nvPr/>
        </p:nvSpPr>
        <p:spPr>
          <a:xfrm>
            <a:off x="10554289" y="6308677"/>
            <a:ext cx="875711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825500">
              <a:defRPr sz="1000" b="0">
                <a:solidFill>
                  <a:srgbClr val="5F5E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500"/>
              <a:t>©Redpoint Global Inc. 2022    |   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44C27F6-9004-4D0E-B565-50442463BCFF}"/>
              </a:ext>
            </a:extLst>
          </p:cNvPr>
          <p:cNvSpPr txBox="1">
            <a:spLocks/>
          </p:cNvSpPr>
          <p:nvPr/>
        </p:nvSpPr>
        <p:spPr>
          <a:xfrm>
            <a:off x="9404230" y="6280859"/>
            <a:ext cx="287655" cy="282575"/>
          </a:xfrm>
          <a:prstGeom prst="rect">
            <a:avLst/>
          </a:prstGeom>
        </p:spPr>
        <p:txBody>
          <a:bodyPr wrap="none" lIns="71436" tIns="71436" rIns="71436" bIns="71436" anchor="t"/>
          <a:lstStyle>
            <a:defPPr>
              <a:defRPr lang="en-US"/>
            </a:defPPr>
            <a:lvl1pPr marL="0" algn="l" defTabSz="821530" rtl="0" eaLnBrk="1" latinLnBrk="0" hangingPunct="1">
              <a:defRPr sz="500" kern="120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D2D1E09-5620-4878-AA6A-A5233BC902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38817" y="6342846"/>
            <a:ext cx="310282" cy="3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8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A42419"/>
          </a:solidFill>
          <a:latin typeface="Playfair Display Regular" panose="00000500000000000000" pitchFamily="2" charset="0"/>
          <a:ea typeface="+mj-ea"/>
          <a:cs typeface="+mj-cs"/>
        </a:defRPr>
      </a:lvl1pPr>
    </p:titleStyle>
    <p:bodyStyle>
      <a:lvl1pPr marL="280988" indent="-280988" algn="l" defTabSz="914400" rtl="0" eaLnBrk="1" latinLnBrk="0" hangingPunct="1">
        <a:lnSpc>
          <a:spcPct val="100000"/>
        </a:lnSpc>
        <a:spcBef>
          <a:spcPts val="1200"/>
        </a:spcBef>
        <a:buClr>
          <a:srgbClr val="A42419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aleway Medium" panose="020B0603030101060003" pitchFamily="34" charset="0"/>
          <a:ea typeface="+mn-ea"/>
          <a:cs typeface="+mn-cs"/>
        </a:defRPr>
      </a:lvl1pPr>
      <a:lvl2pPr marL="571500" indent="-282575" algn="l" defTabSz="914400" rtl="0" eaLnBrk="1" latinLnBrk="0" hangingPunct="1">
        <a:lnSpc>
          <a:spcPct val="100000"/>
        </a:lnSpc>
        <a:spcBef>
          <a:spcPts val="600"/>
        </a:spcBef>
        <a:buClr>
          <a:srgbClr val="A42419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aleway Medium" panose="020B0603030101060003" pitchFamily="34" charset="0"/>
          <a:ea typeface="+mn-ea"/>
          <a:cs typeface="+mn-cs"/>
        </a:defRPr>
      </a:lvl2pPr>
      <a:lvl3pPr marL="860425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A42419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aleway Medium" panose="020B0603030101060003" pitchFamily="34" charset="0"/>
          <a:ea typeface="+mn-ea"/>
          <a:cs typeface="+mn-cs"/>
        </a:defRPr>
      </a:lvl3pPr>
      <a:lvl4pPr marL="1089025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A42419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aleway Medium" panose="020B0603030101060003" pitchFamily="34" charset="0"/>
          <a:ea typeface="+mn-ea"/>
          <a:cs typeface="+mn-cs"/>
        </a:defRPr>
      </a:lvl4pPr>
      <a:lvl5pPr marL="1317625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A42419"/>
        </a:buClr>
        <a:buFont typeface="Arial" panose="020B0604020202020204" pitchFamily="34" charset="0"/>
        <a:buChar char="•"/>
        <a:tabLst/>
        <a:defRPr sz="1400" kern="1200">
          <a:solidFill>
            <a:schemeClr val="bg1"/>
          </a:solidFill>
          <a:latin typeface="Raleway Medium" panose="020B06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552">
          <p15:clr>
            <a:srgbClr val="F26B43"/>
          </p15:clr>
        </p15:guide>
        <p15:guide id="8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CB114-4E14-CBD3-4DCE-40A7FD30341C}"/>
              </a:ext>
            </a:extLst>
          </p:cNvPr>
          <p:cNvSpPr txBox="1"/>
          <p:nvPr/>
        </p:nvSpPr>
        <p:spPr>
          <a:xfrm>
            <a:off x="8058150" y="2533650"/>
            <a:ext cx="3571875" cy="192404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Playfair Display Regular" panose="00000500000000000000" pitchFamily="2" charset="0"/>
                <a:ea typeface="+mj-ea"/>
                <a:cs typeface="+mj-cs"/>
              </a:rPr>
              <a:t>Eloqua Connector</a:t>
            </a:r>
          </a:p>
        </p:txBody>
      </p:sp>
    </p:spTree>
    <p:extLst>
      <p:ext uri="{BB962C8B-B14F-4D97-AF65-F5344CB8AC3E}">
        <p14:creationId xmlns:p14="http://schemas.microsoft.com/office/powerpoint/2010/main" val="42191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Campaign Asset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48F23A-2B5E-325D-63C8-B3A8842F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54" y="1089674"/>
            <a:ext cx="9286493" cy="45491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1BD42E-5CAE-D75E-0915-324D4ACDAF6E}"/>
              </a:ext>
            </a:extLst>
          </p:cNvPr>
          <p:cNvSpPr/>
          <p:nvPr/>
        </p:nvSpPr>
        <p:spPr>
          <a:xfrm>
            <a:off x="2542854" y="1365246"/>
            <a:ext cx="199866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Eloqua Delivers Messages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B2957BC-A662-4BB2-D44F-A01DFF1E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61" y="1089674"/>
            <a:ext cx="9236839" cy="38768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D4386-3D85-D92B-E7B9-9327595611BE}"/>
              </a:ext>
            </a:extLst>
          </p:cNvPr>
          <p:cNvSpPr/>
          <p:nvPr/>
        </p:nvSpPr>
        <p:spPr>
          <a:xfrm>
            <a:off x="6205946" y="1177356"/>
            <a:ext cx="199866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5832953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0" marR="0" lvl="0" indent="0" defTabSz="410766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 ExtraBold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 ExtraBold"/>
                <a:sym typeface="Raleway ExtraBold"/>
              </a:rPr>
              <a:t> – Inbound Process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A62419"/>
              </a:solidFill>
              <a:effectLst/>
              <a:uLnTx/>
              <a:uFillTx/>
              <a:latin typeface="Raleway ExtraBold"/>
              <a:sym typeface="Raleway ExtraBold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FBD5F7-B9E3-6581-8D4A-748688554F2A}"/>
              </a:ext>
            </a:extLst>
          </p:cNvPr>
          <p:cNvSpPr/>
          <p:nvPr/>
        </p:nvSpPr>
        <p:spPr>
          <a:xfrm>
            <a:off x="2228146" y="1236830"/>
            <a:ext cx="1526016" cy="1411165"/>
          </a:xfrm>
          <a:prstGeom prst="diamond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00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Connectivity Test</a:t>
            </a: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F2C21FD3-E392-9BB0-A63F-9ADEE17627DE}"/>
              </a:ext>
            </a:extLst>
          </p:cNvPr>
          <p:cNvSpPr/>
          <p:nvPr/>
        </p:nvSpPr>
        <p:spPr>
          <a:xfrm>
            <a:off x="350728" y="1469406"/>
            <a:ext cx="1390389" cy="926926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Eloqua Channel Sync Task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FC7DCBC-1C26-E3D6-8DF3-D6A45586CF21}"/>
              </a:ext>
            </a:extLst>
          </p:cNvPr>
          <p:cNvSpPr/>
          <p:nvPr/>
        </p:nvSpPr>
        <p:spPr>
          <a:xfrm>
            <a:off x="4630591" y="1468372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Export Definition for Event Data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AAD769-E167-C24F-D303-9C9694AEAF9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1741117" y="1932869"/>
            <a:ext cx="487029" cy="954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4ACB74-280F-93BE-0668-4D72CFC8E9A5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flipV="1">
            <a:off x="3754162" y="1931836"/>
            <a:ext cx="876429" cy="1057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86DC08-9DC5-2843-F469-67A79568D4D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991154" y="2647995"/>
            <a:ext cx="0" cy="64200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7036496" y="1463722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 Event data from Eloqua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EBA9CAE5-D67D-C589-75AC-F8561ADB5847}"/>
              </a:ext>
            </a:extLst>
          </p:cNvPr>
          <p:cNvSpPr/>
          <p:nvPr/>
        </p:nvSpPr>
        <p:spPr>
          <a:xfrm>
            <a:off x="7036496" y="3290001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campaign result counts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8D6A6-CB1D-FDA1-1B72-FCE96481B28C}"/>
              </a:ext>
            </a:extLst>
          </p:cNvPr>
          <p:cNvSpPr txBox="1"/>
          <p:nvPr/>
        </p:nvSpPr>
        <p:spPr>
          <a:xfrm>
            <a:off x="3002866" y="2705214"/>
            <a:ext cx="2055317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Failed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E706B2-2AA0-C738-2545-2ACD8AF34DC1}"/>
              </a:ext>
            </a:extLst>
          </p:cNvPr>
          <p:cNvCxnSpPr>
            <a:stCxn id="10" idx="0"/>
            <a:endCxn id="21" idx="2"/>
          </p:cNvCxnSpPr>
          <p:nvPr/>
        </p:nvCxnSpPr>
        <p:spPr>
          <a:xfrm flipV="1">
            <a:off x="5908245" y="1927186"/>
            <a:ext cx="1128251" cy="465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B4A9BA7-BCF9-5715-2C09-2ED2041BF1CA}"/>
              </a:ext>
            </a:extLst>
          </p:cNvPr>
          <p:cNvSpPr/>
          <p:nvPr/>
        </p:nvSpPr>
        <p:spPr>
          <a:xfrm>
            <a:off x="2328392" y="3305178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Retry up to 10 times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06002B7-76CE-08F4-061E-41D433BC41CB}"/>
              </a:ext>
            </a:extLst>
          </p:cNvPr>
          <p:cNvCxnSpPr>
            <a:stCxn id="16" idx="2"/>
            <a:endCxn id="9" idx="2"/>
          </p:cNvCxnSpPr>
          <p:nvPr/>
        </p:nvCxnSpPr>
        <p:spPr>
          <a:xfrm rot="10800000">
            <a:off x="1045924" y="2396332"/>
            <a:ext cx="1282469" cy="1372310"/>
          </a:xfrm>
          <a:prstGeom prst="bentConnector2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9751FEA-BB45-38D2-3345-6C370B7307D7}"/>
              </a:ext>
            </a:extLst>
          </p:cNvPr>
          <p:cNvSpPr txBox="1"/>
          <p:nvPr/>
        </p:nvSpPr>
        <p:spPr>
          <a:xfrm>
            <a:off x="3825859" y="1589008"/>
            <a:ext cx="676773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Passed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93CA74AF-07F4-DDA8-5C5F-B76588F13923}"/>
              </a:ext>
            </a:extLst>
          </p:cNvPr>
          <p:cNvSpPr/>
          <p:nvPr/>
        </p:nvSpPr>
        <p:spPr>
          <a:xfrm>
            <a:off x="9442400" y="1461882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data to a staging table on the database</a:t>
            </a:r>
          </a:p>
        </p:txBody>
      </p:sp>
      <p:sp>
        <p:nvSpPr>
          <p:cNvPr id="58" name="Rectangle: Diagonal Corners Rounded 57">
            <a:extLst>
              <a:ext uri="{FF2B5EF4-FFF2-40B4-BE49-F238E27FC236}">
                <a16:creationId xmlns:a16="http://schemas.microsoft.com/office/drawing/2014/main" id="{FFFE5FB8-0D01-756C-1EE9-3BAEB8E3DD64}"/>
              </a:ext>
            </a:extLst>
          </p:cNvPr>
          <p:cNvSpPr/>
          <p:nvPr/>
        </p:nvSpPr>
        <p:spPr>
          <a:xfrm>
            <a:off x="9442400" y="3289999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Deduped data to Offer History States</a:t>
            </a:r>
          </a:p>
        </p:txBody>
      </p:sp>
      <p:sp>
        <p:nvSpPr>
          <p:cNvPr id="1025" name="Rectangle: Diagonal Corners Rounded 1024">
            <a:extLst>
              <a:ext uri="{FF2B5EF4-FFF2-40B4-BE49-F238E27FC236}">
                <a16:creationId xmlns:a16="http://schemas.microsoft.com/office/drawing/2014/main" id="{74A9CB52-6F66-B69A-7113-D33E242390DA}"/>
              </a:ext>
            </a:extLst>
          </p:cNvPr>
          <p:cNvSpPr/>
          <p:nvPr/>
        </p:nvSpPr>
        <p:spPr>
          <a:xfrm>
            <a:off x="4630591" y="3289999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 until next channel sync (10 minutes default)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62CE97DC-6F30-0A93-E945-29E64C499219}"/>
              </a:ext>
            </a:extLst>
          </p:cNvPr>
          <p:cNvCxnSpPr>
            <a:stCxn id="21" idx="0"/>
            <a:endCxn id="56" idx="2"/>
          </p:cNvCxnSpPr>
          <p:nvPr/>
        </p:nvCxnSpPr>
        <p:spPr>
          <a:xfrm flipV="1">
            <a:off x="8314150" y="1925346"/>
            <a:ext cx="1128250" cy="184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998BF22B-8179-943C-6A82-EABFBD05AFF4}"/>
              </a:ext>
            </a:extLst>
          </p:cNvPr>
          <p:cNvCxnSpPr>
            <a:stCxn id="56" idx="1"/>
            <a:endCxn id="58" idx="3"/>
          </p:cNvCxnSpPr>
          <p:nvPr/>
        </p:nvCxnSpPr>
        <p:spPr>
          <a:xfrm>
            <a:off x="10081227" y="2388809"/>
            <a:ext cx="0" cy="90119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7D6CAE84-92F1-2B48-EBA9-A55F3AD17CD5}"/>
              </a:ext>
            </a:extLst>
          </p:cNvPr>
          <p:cNvCxnSpPr>
            <a:stCxn id="58" idx="2"/>
            <a:endCxn id="26" idx="0"/>
          </p:cNvCxnSpPr>
          <p:nvPr/>
        </p:nvCxnSpPr>
        <p:spPr>
          <a:xfrm flipH="1">
            <a:off x="8314150" y="3753463"/>
            <a:ext cx="1128250" cy="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>
            <a:extLst>
              <a:ext uri="{FF2B5EF4-FFF2-40B4-BE49-F238E27FC236}">
                <a16:creationId xmlns:a16="http://schemas.microsoft.com/office/drawing/2014/main" id="{20F5EC2D-1908-C406-084A-99217DB93712}"/>
              </a:ext>
            </a:extLst>
          </p:cNvPr>
          <p:cNvCxnSpPr>
            <a:stCxn id="26" idx="2"/>
            <a:endCxn id="1025" idx="0"/>
          </p:cNvCxnSpPr>
          <p:nvPr/>
        </p:nvCxnSpPr>
        <p:spPr>
          <a:xfrm flipH="1" flipV="1">
            <a:off x="5908245" y="3753463"/>
            <a:ext cx="1128251" cy="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or: Elbow 1054">
            <a:extLst>
              <a:ext uri="{FF2B5EF4-FFF2-40B4-BE49-F238E27FC236}">
                <a16:creationId xmlns:a16="http://schemas.microsoft.com/office/drawing/2014/main" id="{5EF945D3-E126-B824-7321-49AA45185602}"/>
              </a:ext>
            </a:extLst>
          </p:cNvPr>
          <p:cNvCxnSpPr>
            <a:cxnSpLocks/>
            <a:stCxn id="1025" idx="1"/>
          </p:cNvCxnSpPr>
          <p:nvPr/>
        </p:nvCxnSpPr>
        <p:spPr>
          <a:xfrm rot="5400000" flipH="1">
            <a:off x="2955841" y="1903349"/>
            <a:ext cx="410460" cy="4216695"/>
          </a:xfrm>
          <a:prstGeom prst="bentConnector4">
            <a:avLst>
              <a:gd name="adj1" fmla="val -310029"/>
              <a:gd name="adj2" fmla="val 99861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5832953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0" marR="0" lvl="0" indent="0" defTabSz="410766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 ExtraBold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 ExtraBold"/>
                <a:sym typeface="Raleway ExtraBold"/>
              </a:rPr>
              <a:t> – Outbound Process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A62419"/>
              </a:solidFill>
              <a:effectLst/>
              <a:uLnTx/>
              <a:uFillTx/>
              <a:latin typeface="Raleway ExtraBold"/>
              <a:sym typeface="Raleway ExtraBold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2885225-8891-234B-B3D8-9788FF613C1A}"/>
              </a:ext>
            </a:extLst>
          </p:cNvPr>
          <p:cNvSpPr/>
          <p:nvPr/>
        </p:nvSpPr>
        <p:spPr>
          <a:xfrm>
            <a:off x="2320445" y="2419485"/>
            <a:ext cx="1277654" cy="926927"/>
          </a:xfrm>
          <a:prstGeom prst="round2Diag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using transactional email endpoints</a:t>
            </a:r>
            <a:b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 campaign)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FBD5F7-B9E3-6581-8D4A-748688554F2A}"/>
              </a:ext>
            </a:extLst>
          </p:cNvPr>
          <p:cNvSpPr/>
          <p:nvPr/>
        </p:nvSpPr>
        <p:spPr>
          <a:xfrm>
            <a:off x="2367420" y="737675"/>
            <a:ext cx="1183709" cy="1171186"/>
          </a:xfrm>
          <a:prstGeom prst="diamond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Type?</a:t>
            </a: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F2C21FD3-E392-9BB0-A63F-9ADEE17627DE}"/>
              </a:ext>
            </a:extLst>
          </p:cNvPr>
          <p:cNvSpPr/>
          <p:nvPr/>
        </p:nvSpPr>
        <p:spPr>
          <a:xfrm>
            <a:off x="350728" y="859806"/>
            <a:ext cx="1390389" cy="926926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RPI Offer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FC7DCBC-1C26-E3D6-8DF3-D6A45586CF21}"/>
              </a:ext>
            </a:extLst>
          </p:cNvPr>
          <p:cNvSpPr/>
          <p:nvPr/>
        </p:nvSpPr>
        <p:spPr>
          <a:xfrm>
            <a:off x="4426907" y="859805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 contact fields (based on channel configuration)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AAD769-E167-C24F-D303-9C9694AEAF9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1741117" y="1323268"/>
            <a:ext cx="626303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4ACB74-280F-93BE-0668-4D72CFC8E9A5}"/>
              </a:ext>
            </a:extLst>
          </p:cNvPr>
          <p:cNvCxnSpPr>
            <a:stCxn id="6" idx="3"/>
            <a:endCxn id="10" idx="2"/>
          </p:cNvCxnSpPr>
          <p:nvPr/>
        </p:nvCxnSpPr>
        <p:spPr>
          <a:xfrm>
            <a:off x="3551129" y="1323268"/>
            <a:ext cx="875778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86DC08-9DC5-2843-F469-67A79568D4D1}"/>
              </a:ext>
            </a:extLst>
          </p:cNvPr>
          <p:cNvCxnSpPr>
            <a:stCxn id="6" idx="2"/>
            <a:endCxn id="2" idx="3"/>
          </p:cNvCxnSpPr>
          <p:nvPr/>
        </p:nvCxnSpPr>
        <p:spPr>
          <a:xfrm flipH="1">
            <a:off x="2959272" y="1908861"/>
            <a:ext cx="3" cy="51062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3F28C3-F78A-5D81-7A3B-2F3251A68BC6}"/>
              </a:ext>
            </a:extLst>
          </p:cNvPr>
          <p:cNvSpPr txBox="1"/>
          <p:nvPr/>
        </p:nvSpPr>
        <p:spPr>
          <a:xfrm>
            <a:off x="3303112" y="1094283"/>
            <a:ext cx="1277653" cy="148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Campaign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6331905" y="85980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Custom Object (based on channel name)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874913C-A9E5-1F0F-D11F-FAD6A04C5B65}"/>
              </a:ext>
            </a:extLst>
          </p:cNvPr>
          <p:cNvSpPr/>
          <p:nvPr/>
        </p:nvSpPr>
        <p:spPr>
          <a:xfrm>
            <a:off x="8299535" y="859803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Shared Contact List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DA62039A-83C2-35CE-5289-6ABE5DC47E4A}"/>
              </a:ext>
            </a:extLst>
          </p:cNvPr>
          <p:cNvSpPr/>
          <p:nvPr/>
        </p:nvSpPr>
        <p:spPr>
          <a:xfrm>
            <a:off x="10282821" y="859803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Contact Import Definition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E5DECE08-C287-834B-8091-8F7FED6E6A47}"/>
              </a:ext>
            </a:extLst>
          </p:cNvPr>
          <p:cNvSpPr/>
          <p:nvPr/>
        </p:nvSpPr>
        <p:spPr>
          <a:xfrm>
            <a:off x="10282821" y="2418631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Custom Object Import Definition</a:t>
            </a: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E7F04924-9672-C38E-4408-92D751140801}"/>
              </a:ext>
            </a:extLst>
          </p:cNvPr>
          <p:cNvSpPr/>
          <p:nvPr/>
        </p:nvSpPr>
        <p:spPr>
          <a:xfrm>
            <a:off x="8299535" y="2418632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Contacts and update mapped fields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EBA9CAE5-D67D-C589-75AC-F8561ADB5847}"/>
              </a:ext>
            </a:extLst>
          </p:cNvPr>
          <p:cNvSpPr/>
          <p:nvPr/>
        </p:nvSpPr>
        <p:spPr>
          <a:xfrm>
            <a:off x="4455003" y="2402684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contacts are subscribed globally to all lists with “No Status”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8D6A6-CB1D-FDA1-1B72-FCE96481B28C}"/>
              </a:ext>
            </a:extLst>
          </p:cNvPr>
          <p:cNvSpPr txBox="1"/>
          <p:nvPr/>
        </p:nvSpPr>
        <p:spPr>
          <a:xfrm>
            <a:off x="2959272" y="1888796"/>
            <a:ext cx="2055317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Offer</a:t>
            </a: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9771BC3A-260A-4DD0-520F-9361AB809922}"/>
              </a:ext>
            </a:extLst>
          </p:cNvPr>
          <p:cNvSpPr/>
          <p:nvPr/>
        </p:nvSpPr>
        <p:spPr>
          <a:xfrm>
            <a:off x="6373353" y="3982353"/>
            <a:ext cx="1277654" cy="926927"/>
          </a:xfrm>
          <a:prstGeom prst="round2Diag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Custom Object data (includes RPI generated IDs)</a:t>
            </a:r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3DB9BF52-A735-DEEE-3331-1E489558DFF2}"/>
              </a:ext>
            </a:extLst>
          </p:cNvPr>
          <p:cNvSpPr/>
          <p:nvPr/>
        </p:nvSpPr>
        <p:spPr>
          <a:xfrm>
            <a:off x="8299535" y="3982353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Email Asset</a:t>
            </a:r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9780CA09-E637-65C6-88C9-3CD999B49E5A}"/>
              </a:ext>
            </a:extLst>
          </p:cNvPr>
          <p:cNvSpPr/>
          <p:nvPr/>
        </p:nvSpPr>
        <p:spPr>
          <a:xfrm>
            <a:off x="10282821" y="3977458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Dynamic Content Assets (if applicable)</a:t>
            </a: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E865F7C8-8C57-D4F7-B981-60D9749D39C1}"/>
              </a:ext>
            </a:extLst>
          </p:cNvPr>
          <p:cNvSpPr/>
          <p:nvPr/>
        </p:nvSpPr>
        <p:spPr>
          <a:xfrm>
            <a:off x="8314150" y="5403791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Campaign Asset</a:t>
            </a: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6432452C-F44B-F28D-2D9B-9095C136FBD8}"/>
              </a:ext>
            </a:extLst>
          </p:cNvPr>
          <p:cNvSpPr/>
          <p:nvPr/>
        </p:nvSpPr>
        <p:spPr>
          <a:xfrm>
            <a:off x="10282821" y="5403790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Contact Segment Asset</a:t>
            </a: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2D6F9D77-F1E2-7147-C4FC-DFC07E22EFF9}"/>
              </a:ext>
            </a:extLst>
          </p:cNvPr>
          <p:cNvSpPr/>
          <p:nvPr/>
        </p:nvSpPr>
        <p:spPr>
          <a:xfrm>
            <a:off x="6316249" y="5403794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Activate Campaign</a:t>
            </a: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B945E6A9-7E48-4E01-33A7-8485D95C3E6B}"/>
              </a:ext>
            </a:extLst>
          </p:cNvPr>
          <p:cNvSpPr/>
          <p:nvPr/>
        </p:nvSpPr>
        <p:spPr>
          <a:xfrm>
            <a:off x="4332963" y="5403793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RPI Offer Log with Send Confirmation</a:t>
            </a:r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13314E27-ED0C-BF1F-B124-70779D919669}"/>
              </a:ext>
            </a:extLst>
          </p:cNvPr>
          <p:cNvSpPr/>
          <p:nvPr/>
        </p:nvSpPr>
        <p:spPr>
          <a:xfrm>
            <a:off x="2335062" y="5403792"/>
            <a:ext cx="1277654" cy="926927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Eloqua Delivers Messages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E706B2-2AA0-C738-2545-2ACD8AF34DC1}"/>
              </a:ext>
            </a:extLst>
          </p:cNvPr>
          <p:cNvCxnSpPr>
            <a:stCxn id="10" idx="0"/>
            <a:endCxn id="21" idx="2"/>
          </p:cNvCxnSpPr>
          <p:nvPr/>
        </p:nvCxnSpPr>
        <p:spPr>
          <a:xfrm flipV="1">
            <a:off x="5704561" y="1323268"/>
            <a:ext cx="627344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A99BC4-12B4-89A1-A9BD-BBDEA5DF99ED}"/>
              </a:ext>
            </a:extLst>
          </p:cNvPr>
          <p:cNvCxnSpPr>
            <a:stCxn id="21" idx="0"/>
            <a:endCxn id="22" idx="2"/>
          </p:cNvCxnSpPr>
          <p:nvPr/>
        </p:nvCxnSpPr>
        <p:spPr>
          <a:xfrm flipV="1">
            <a:off x="7609559" y="1323267"/>
            <a:ext cx="689976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6087A05-ACB4-DBA7-C0A3-956EF83CE321}"/>
              </a:ext>
            </a:extLst>
          </p:cNvPr>
          <p:cNvCxnSpPr>
            <a:stCxn id="22" idx="0"/>
            <a:endCxn id="23" idx="2"/>
          </p:cNvCxnSpPr>
          <p:nvPr/>
        </p:nvCxnSpPr>
        <p:spPr>
          <a:xfrm>
            <a:off x="9577189" y="1323267"/>
            <a:ext cx="705632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85800D-64FD-4075-1017-ADB70E412F55}"/>
              </a:ext>
            </a:extLst>
          </p:cNvPr>
          <p:cNvCxnSpPr>
            <a:stCxn id="23" idx="1"/>
            <a:endCxn id="24" idx="3"/>
          </p:cNvCxnSpPr>
          <p:nvPr/>
        </p:nvCxnSpPr>
        <p:spPr>
          <a:xfrm>
            <a:off x="10921648" y="1786730"/>
            <a:ext cx="0" cy="63190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1D8A653-897B-9CCD-7BCE-8F5B2C935B94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flipH="1">
            <a:off x="9577189" y="2882095"/>
            <a:ext cx="705632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9CDB16E-E6B5-1D7C-E9E5-F681E9F12022}"/>
              </a:ext>
            </a:extLst>
          </p:cNvPr>
          <p:cNvCxnSpPr>
            <a:stCxn id="30" idx="0"/>
            <a:endCxn id="32" idx="2"/>
          </p:cNvCxnSpPr>
          <p:nvPr/>
        </p:nvCxnSpPr>
        <p:spPr>
          <a:xfrm flipV="1">
            <a:off x="9577189" y="4440922"/>
            <a:ext cx="705632" cy="489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F6FB8E6-441C-10C9-7F35-BCC4C29F6FE5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 flipH="1" flipV="1">
            <a:off x="5610617" y="5867257"/>
            <a:ext cx="705632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80A796AD-9C7D-FCA7-1B79-F3C63FC8793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 flipV="1">
            <a:off x="3612716" y="5867256"/>
            <a:ext cx="720247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loud 1032">
            <a:extLst>
              <a:ext uri="{FF2B5EF4-FFF2-40B4-BE49-F238E27FC236}">
                <a16:creationId xmlns:a16="http://schemas.microsoft.com/office/drawing/2014/main" id="{2F928550-DD53-EEF5-2639-3FA6257E8BA4}"/>
              </a:ext>
            </a:extLst>
          </p:cNvPr>
          <p:cNvSpPr/>
          <p:nvPr/>
        </p:nvSpPr>
        <p:spPr>
          <a:xfrm>
            <a:off x="2237635" y="3860664"/>
            <a:ext cx="1503905" cy="1028029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Providers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E01F19A-85D9-8AFC-9FAE-87804B7BF364}"/>
              </a:ext>
            </a:extLst>
          </p:cNvPr>
          <p:cNvSpPr/>
          <p:nvPr/>
        </p:nvSpPr>
        <p:spPr>
          <a:xfrm>
            <a:off x="6271362" y="2235669"/>
            <a:ext cx="1481636" cy="1274499"/>
          </a:xfrm>
          <a:prstGeom prst="diamond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464BE9-7F98-BE03-7356-F4913E4F5C4A}"/>
              </a:ext>
            </a:extLst>
          </p:cNvPr>
          <p:cNvCxnSpPr>
            <a:stCxn id="5" idx="1"/>
            <a:endCxn id="26" idx="0"/>
          </p:cNvCxnSpPr>
          <p:nvPr/>
        </p:nvCxnSpPr>
        <p:spPr>
          <a:xfrm flipH="1" flipV="1">
            <a:off x="5732657" y="2866148"/>
            <a:ext cx="538705" cy="677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F7D3D0-3060-1351-3FAD-108F0F9DDFCF}"/>
              </a:ext>
            </a:extLst>
          </p:cNvPr>
          <p:cNvCxnSpPr>
            <a:stCxn id="25" idx="2"/>
            <a:endCxn id="5" idx="3"/>
          </p:cNvCxnSpPr>
          <p:nvPr/>
        </p:nvCxnSpPr>
        <p:spPr>
          <a:xfrm flipH="1" flipV="1">
            <a:off x="7752998" y="2872919"/>
            <a:ext cx="546537" cy="917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E49B32-0A43-B5F6-A7F8-4A8F9731617C}"/>
              </a:ext>
            </a:extLst>
          </p:cNvPr>
          <p:cNvCxnSpPr>
            <a:stCxn id="5" idx="2"/>
            <a:endCxn id="29" idx="3"/>
          </p:cNvCxnSpPr>
          <p:nvPr/>
        </p:nvCxnSpPr>
        <p:spPr>
          <a:xfrm>
            <a:off x="7012180" y="3510168"/>
            <a:ext cx="0" cy="47218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9706B7-44BA-4F5A-6C9B-D1A2F48E49D7}"/>
              </a:ext>
            </a:extLst>
          </p:cNvPr>
          <p:cNvCxnSpPr>
            <a:stCxn id="29" idx="0"/>
            <a:endCxn id="30" idx="2"/>
          </p:cNvCxnSpPr>
          <p:nvPr/>
        </p:nvCxnSpPr>
        <p:spPr>
          <a:xfrm>
            <a:off x="7651007" y="4445817"/>
            <a:ext cx="648528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732980-1320-54B4-1470-539A4A7BA321}"/>
              </a:ext>
            </a:extLst>
          </p:cNvPr>
          <p:cNvCxnSpPr>
            <a:stCxn id="32" idx="1"/>
            <a:endCxn id="34" idx="3"/>
          </p:cNvCxnSpPr>
          <p:nvPr/>
        </p:nvCxnSpPr>
        <p:spPr>
          <a:xfrm>
            <a:off x="10921648" y="4904385"/>
            <a:ext cx="0" cy="49940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128E61-B1E7-1597-7EA1-098F783B6AF7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 flipH="1">
            <a:off x="9591804" y="5867254"/>
            <a:ext cx="691017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B8E4F1-EE30-2CD0-D961-929537772D0D}"/>
              </a:ext>
            </a:extLst>
          </p:cNvPr>
          <p:cNvCxnSpPr>
            <a:stCxn id="33" idx="2"/>
            <a:endCxn id="35" idx="0"/>
          </p:cNvCxnSpPr>
          <p:nvPr/>
        </p:nvCxnSpPr>
        <p:spPr>
          <a:xfrm flipH="1">
            <a:off x="7593903" y="5867255"/>
            <a:ext cx="720247" cy="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6032EE-C4DE-2145-6250-A4FF067AE9BE}"/>
              </a:ext>
            </a:extLst>
          </p:cNvPr>
          <p:cNvCxnSpPr>
            <a:stCxn id="2" idx="1"/>
          </p:cNvCxnSpPr>
          <p:nvPr/>
        </p:nvCxnSpPr>
        <p:spPr>
          <a:xfrm>
            <a:off x="2959272" y="3346412"/>
            <a:ext cx="6613" cy="51062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EB99223-CBCD-69E5-E8EB-4C2DB549668A}"/>
              </a:ext>
            </a:extLst>
          </p:cNvPr>
          <p:cNvCxnSpPr>
            <a:stCxn id="37" idx="3"/>
          </p:cNvCxnSpPr>
          <p:nvPr/>
        </p:nvCxnSpPr>
        <p:spPr>
          <a:xfrm flipH="1" flipV="1">
            <a:off x="2965885" y="4904385"/>
            <a:ext cx="8004" cy="49940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75C2482B-1C98-3120-B168-DA0612DC9026}"/>
              </a:ext>
            </a:extLst>
          </p:cNvPr>
          <p:cNvCxnSpPr>
            <a:stCxn id="26" idx="1"/>
            <a:endCxn id="29" idx="2"/>
          </p:cNvCxnSpPr>
          <p:nvPr/>
        </p:nvCxnSpPr>
        <p:spPr>
          <a:xfrm rot="16200000" flipH="1">
            <a:off x="5175488" y="3247952"/>
            <a:ext cx="1116206" cy="1279523"/>
          </a:xfrm>
          <a:prstGeom prst="bentConnector2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E997210-F9F8-65C4-7835-6F81539A766A}"/>
              </a:ext>
            </a:extLst>
          </p:cNvPr>
          <p:cNvSpPr txBox="1"/>
          <p:nvPr/>
        </p:nvSpPr>
        <p:spPr>
          <a:xfrm>
            <a:off x="6985339" y="3458355"/>
            <a:ext cx="2055317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2C3248-665A-1558-FAE7-9FE42EE87BAC}"/>
              </a:ext>
            </a:extLst>
          </p:cNvPr>
          <p:cNvSpPr txBox="1"/>
          <p:nvPr/>
        </p:nvSpPr>
        <p:spPr>
          <a:xfrm>
            <a:off x="5855387" y="2512024"/>
            <a:ext cx="2055317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8A143-1333-DD3E-D5AB-0C94ED27E142}"/>
              </a:ext>
            </a:extLst>
          </p:cNvPr>
          <p:cNvSpPr txBox="1"/>
          <p:nvPr/>
        </p:nvSpPr>
        <p:spPr>
          <a:xfrm>
            <a:off x="194566" y="6382353"/>
            <a:ext cx="11614885" cy="4460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Queue Listener sends, the RPCONTACTID is not included in the upload to the custom object.  Standard batch sends will include the RPCONTACTID.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Custom Object (based on channel name)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C070F0-655D-6C07-9C40-EA29B5FF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8" y="1009302"/>
            <a:ext cx="9102247" cy="54613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BB3EDB-3F8E-1ACC-E5DD-A858089F8E79}"/>
              </a:ext>
            </a:extLst>
          </p:cNvPr>
          <p:cNvSpPr/>
          <p:nvPr/>
        </p:nvSpPr>
        <p:spPr>
          <a:xfrm>
            <a:off x="2711885" y="1258866"/>
            <a:ext cx="298745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Shared Contact List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25A2EB-D329-B5AE-D2B6-A90BAB1C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22" y="965382"/>
            <a:ext cx="9407360" cy="52753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58E59A-D254-FA91-66DD-073B9C815F96}"/>
              </a:ext>
            </a:extLst>
          </p:cNvPr>
          <p:cNvSpPr/>
          <p:nvPr/>
        </p:nvSpPr>
        <p:spPr>
          <a:xfrm>
            <a:off x="7390565" y="965382"/>
            <a:ext cx="298745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contacts are subscribed globally to all lists with “No Status”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E7DEE5-84A1-E7B4-2F50-A9160288748A}"/>
              </a:ext>
            </a:extLst>
          </p:cNvPr>
          <p:cNvSpPr/>
          <p:nvPr/>
        </p:nvSpPr>
        <p:spPr>
          <a:xfrm>
            <a:off x="5958005" y="1828710"/>
            <a:ext cx="298745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9503F-DD17-CB26-620C-9A99C82D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76" y="975360"/>
            <a:ext cx="9384804" cy="50663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111F6A-A97E-BF75-993D-69B2D1C6D80D}"/>
              </a:ext>
            </a:extLst>
          </p:cNvPr>
          <p:cNvSpPr/>
          <p:nvPr/>
        </p:nvSpPr>
        <p:spPr>
          <a:xfrm>
            <a:off x="6796205" y="1869121"/>
            <a:ext cx="2987457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Custom Object data (includes RPI generated IDs)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B122A7-3DFE-7E8F-5DD6-53D415AF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39" y="1027271"/>
            <a:ext cx="9243414" cy="54330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A7381E-6843-629E-0FD9-B33390A0FD4C}"/>
              </a:ext>
            </a:extLst>
          </p:cNvPr>
          <p:cNvSpPr/>
          <p:nvPr/>
        </p:nvSpPr>
        <p:spPr>
          <a:xfrm>
            <a:off x="5715000" y="3053219"/>
            <a:ext cx="2506562" cy="114540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Email Asset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9A48EB-E680-05CF-4A81-0E43BE3B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4" y="1089674"/>
            <a:ext cx="9383436" cy="43065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7BC00D-4F17-EFC0-D30E-77F1F2D1C293}"/>
              </a:ext>
            </a:extLst>
          </p:cNvPr>
          <p:cNvSpPr/>
          <p:nvPr/>
        </p:nvSpPr>
        <p:spPr>
          <a:xfrm>
            <a:off x="2541865" y="1365246"/>
            <a:ext cx="1504356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Dynamic Content Assets (if applicable)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BD09097-E7B0-7DA3-C96A-A5AC16D3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42" y="901700"/>
            <a:ext cx="8977822" cy="55689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0F1BE5-F38B-0D0C-BB8E-B2AFF1B22F95}"/>
              </a:ext>
            </a:extLst>
          </p:cNvPr>
          <p:cNvSpPr/>
          <p:nvPr/>
        </p:nvSpPr>
        <p:spPr>
          <a:xfrm>
            <a:off x="2587585" y="1154496"/>
            <a:ext cx="1504356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earn &amp; Optimize"/>
          <p:cNvSpPr txBox="1"/>
          <p:nvPr/>
        </p:nvSpPr>
        <p:spPr>
          <a:xfrm>
            <a:off x="263047" y="340610"/>
            <a:ext cx="11560653" cy="3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lnSpc>
                <a:spcPct val="80000"/>
              </a:lnSpc>
              <a:defRPr sz="3800" b="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defTabSz="410766" hangingPunct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Eloqua Connector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ExtraBold" panose="020B0903030101060003" pitchFamily="34" charset="0"/>
                <a:sym typeface="Raleway ExtraBold"/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Raleway ExtraBold" panose="020B09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Process (Cont.)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223FB640-62AF-2019-16E5-6CE2B2650B47}"/>
              </a:ext>
            </a:extLst>
          </p:cNvPr>
          <p:cNvSpPr/>
          <p:nvPr/>
        </p:nvSpPr>
        <p:spPr>
          <a:xfrm>
            <a:off x="451805" y="1089674"/>
            <a:ext cx="1277654" cy="926927"/>
          </a:xfrm>
          <a:prstGeom prst="round2DiagRect">
            <a:avLst/>
          </a:prstGeom>
          <a:solidFill>
            <a:schemeClr val="lt1"/>
          </a:solidFill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Contact Segment Asset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E7D34B-76A5-4935-04EE-F9C1053B4FE0}"/>
              </a:ext>
            </a:extLst>
          </p:cNvPr>
          <p:cNvCxnSpPr/>
          <p:nvPr/>
        </p:nvCxnSpPr>
        <p:spPr>
          <a:xfrm>
            <a:off x="2324100" y="901700"/>
            <a:ext cx="0" cy="55689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D92FE6-9896-D670-39D0-CF2325E5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56" y="1089674"/>
            <a:ext cx="9252384" cy="45566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FCBA23-5D11-8352-8023-F5F9C355C4F0}"/>
              </a:ext>
            </a:extLst>
          </p:cNvPr>
          <p:cNvSpPr/>
          <p:nvPr/>
        </p:nvSpPr>
        <p:spPr>
          <a:xfrm>
            <a:off x="2595204" y="1365246"/>
            <a:ext cx="2052993" cy="37578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</p:bldLst>
  </p:timing>
</p:sld>
</file>

<file path=ppt/theme/theme1.xml><?xml version="1.0" encoding="utf-8"?>
<a:theme xmlns:a="http://schemas.openxmlformats.org/drawingml/2006/main" name="RedPoint Global">
  <a:themeElements>
    <a:clrScheme name="Custom 6">
      <a:dk1>
        <a:srgbClr val="000000"/>
      </a:dk1>
      <a:lt1>
        <a:srgbClr val="FFFFFF"/>
      </a:lt1>
      <a:dk2>
        <a:srgbClr val="B50707"/>
      </a:dk2>
      <a:lt2>
        <a:srgbClr val="A7A8A9"/>
      </a:lt2>
      <a:accent1>
        <a:srgbClr val="5E5E5E"/>
      </a:accent1>
      <a:accent2>
        <a:srgbClr val="BED131"/>
      </a:accent2>
      <a:accent3>
        <a:srgbClr val="0099CC"/>
      </a:accent3>
      <a:accent4>
        <a:srgbClr val="603F99"/>
      </a:accent4>
      <a:accent5>
        <a:srgbClr val="FEBD3B"/>
      </a:accent5>
      <a:accent6>
        <a:srgbClr val="F57F29"/>
      </a:accent6>
      <a:hlink>
        <a:srgbClr val="DB2828"/>
      </a:hlink>
      <a:folHlink>
        <a:srgbClr val="BED131"/>
      </a:folHlink>
    </a:clrScheme>
    <a:fontScheme name="Red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8001-RedPoint Presentation Master.potx" id="{15182964-CEB8-4E5D-A153-B0187330F500}" vid="{0F25C660-6ADC-4014-AB8D-0489D8E757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ac518201-ab84-45a9-9eef-852c9da275b8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EFA0334AE54CB143DA428882A2AB" ma:contentTypeVersion="20" ma:contentTypeDescription="Create a new document." ma:contentTypeScope="" ma:versionID="704ff76651810f7d425009ef97b971ff">
  <xsd:schema xmlns:xsd="http://www.w3.org/2001/XMLSchema" xmlns:xs="http://www.w3.org/2001/XMLSchema" xmlns:p="http://schemas.microsoft.com/office/2006/metadata/properties" xmlns:ns1="http://schemas.microsoft.com/sharepoint/v3" xmlns:ns3="2b173c8d-f43e-4d79-a518-9075e7730f7a" xmlns:ns4="ac518201-ab84-45a9-9eef-852c9da275b8" targetNamespace="http://schemas.microsoft.com/office/2006/metadata/properties" ma:root="true" ma:fieldsID="49488e7f763dba0e05093474e608c16f" ns1:_="" ns3:_="" ns4:_="">
    <xsd:import namespace="http://schemas.microsoft.com/sharepoint/v3"/>
    <xsd:import namespace="2b173c8d-f43e-4d79-a518-9075e7730f7a"/>
    <xsd:import namespace="ac518201-ab84-45a9-9eef-852c9da27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73c8d-f43e-4d79-a518-9075e7730f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18201-ab84-45a9-9eef-852c9da27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FC8D8-750B-41CA-8800-8038136AE0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D81B4-04DA-4392-BE6D-DB31F79644F1}">
  <ds:schemaRefs>
    <ds:schemaRef ds:uri="ac518201-ab84-45a9-9eef-852c9da275b8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2b173c8d-f43e-4d79-a518-9075e7730f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041EB7-AC49-4523-A648-7F212CF22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173c8d-f43e-4d79-a518-9075e7730f7a"/>
    <ds:schemaRef ds:uri="ac518201-ab84-45a9-9eef-852c9da27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Team Meeting June 2022 v4</Template>
  <TotalTime>77</TotalTime>
  <Words>338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Playfair Display Regular</vt:lpstr>
      <vt:lpstr>Raleway</vt:lpstr>
      <vt:lpstr>Raleway ExtraBold</vt:lpstr>
      <vt:lpstr>Raleway Medium</vt:lpstr>
      <vt:lpstr>Raleway-Bold</vt:lpstr>
      <vt:lpstr>RedPoint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Clayton</dc:creator>
  <cp:lastModifiedBy>Dan Santos</cp:lastModifiedBy>
  <cp:revision>4</cp:revision>
  <dcterms:created xsi:type="dcterms:W3CDTF">2022-09-27T17:42:47Z</dcterms:created>
  <dcterms:modified xsi:type="dcterms:W3CDTF">2024-06-20T22:34:32Z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0x01010005D4EFA0334AE54CB143DA428882A2AB</vt:lpwstr>
  </property>
</Properties>
</file>